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2" d="100"/>
          <a:sy n="42" d="100"/>
        </p:scale>
        <p:origin x="-128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350A508-86B3-44A7-A901-B2D33673A7FC}" type="datetimeFigureOut">
              <a:rPr lang="en-US" smtClean="0"/>
              <a:t>7/23/2020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C92B3E-A79F-4CF1-AF4F-92F415CE09E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0A508-86B3-44A7-A901-B2D33673A7FC}" type="datetimeFigureOut">
              <a:rPr lang="en-US" smtClean="0"/>
              <a:t>7/23/2020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C92B3E-A79F-4CF1-AF4F-92F415CE09E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0A508-86B3-44A7-A901-B2D33673A7FC}" type="datetimeFigureOut">
              <a:rPr lang="en-US" smtClean="0"/>
              <a:t>7/23/2020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C92B3E-A79F-4CF1-AF4F-92F415CE09E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0A508-86B3-44A7-A901-B2D33673A7FC}" type="datetimeFigureOut">
              <a:rPr lang="en-US" smtClean="0"/>
              <a:t>7/23/2020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C92B3E-A79F-4CF1-AF4F-92F415CE09E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50A508-86B3-44A7-A901-B2D33673A7FC}" type="datetimeFigureOut">
              <a:rPr lang="en-US" smtClean="0"/>
              <a:t>7/23/2020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C92B3E-A79F-4CF1-AF4F-92F415CE09E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350A508-86B3-44A7-A901-B2D33673A7FC}" type="datetimeFigureOut">
              <a:rPr lang="en-US" smtClean="0"/>
              <a:t>7/23/2020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C92B3E-A79F-4CF1-AF4F-92F415CE09E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50A508-86B3-44A7-A901-B2D33673A7FC}" type="datetimeFigureOut">
              <a:rPr lang="en-US" smtClean="0"/>
              <a:t>7/23/2020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C92B3E-A79F-4CF1-AF4F-92F415CE09E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50A508-86B3-44A7-A901-B2D33673A7FC}" type="datetimeFigureOut">
              <a:rPr lang="en-US" smtClean="0"/>
              <a:t>7/23/2020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C92B3E-A79F-4CF1-AF4F-92F415CE09E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50A508-86B3-44A7-A901-B2D33673A7FC}" type="datetimeFigureOut">
              <a:rPr lang="en-US" smtClean="0"/>
              <a:t>7/23/2020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C92B3E-A79F-4CF1-AF4F-92F415CE09E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50A508-86B3-44A7-A901-B2D33673A7FC}" type="datetimeFigureOut">
              <a:rPr lang="en-US" smtClean="0"/>
              <a:t>7/23/2020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C92B3E-A79F-4CF1-AF4F-92F415CE09EC}"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C350A508-86B3-44A7-A901-B2D33673A7FC}" type="datetimeFigureOut">
              <a:rPr lang="en-US" smtClean="0"/>
              <a:t>7/23/2020</a:t>
            </a:fld>
            <a:endParaRPr lang="en-US"/>
          </a:p>
        </p:txBody>
      </p:sp>
      <p:sp>
        <p:nvSpPr>
          <p:cNvPr id="9" name="Slide Number Placeholder 8"/>
          <p:cNvSpPr>
            <a:spLocks noGrp="1"/>
          </p:cNvSpPr>
          <p:nvPr>
            <p:ph type="sldNum" sz="quarter" idx="11"/>
          </p:nvPr>
        </p:nvSpPr>
        <p:spPr/>
        <p:txBody>
          <a:bodyPr/>
          <a:lstStyle/>
          <a:p>
            <a:fld id="{63C92B3E-A79F-4CF1-AF4F-92F415CE09EC}"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3C92B3E-A79F-4CF1-AF4F-92F415CE09EC}"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C350A508-86B3-44A7-A901-B2D33673A7FC}" type="datetimeFigureOut">
              <a:rPr lang="en-US" smtClean="0"/>
              <a:t>7/23/2020</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543800" cy="2514600"/>
          </a:xfrm>
        </p:spPr>
        <p:txBody>
          <a:bodyPr/>
          <a:lstStyle/>
          <a:p>
            <a:r>
              <a:rPr lang="en-US" dirty="0" err="1" smtClean="0"/>
              <a:t>Pengertian</a:t>
            </a:r>
            <a:r>
              <a:rPr lang="en-US" dirty="0" smtClean="0"/>
              <a:t> &amp; </a:t>
            </a:r>
            <a:r>
              <a:rPr lang="en-US" dirty="0" err="1" smtClean="0"/>
              <a:t>Peranan</a:t>
            </a:r>
            <a:r>
              <a:rPr lang="en-US" dirty="0" smtClean="0"/>
              <a:t> </a:t>
            </a:r>
            <a:r>
              <a:rPr lang="en-US" dirty="0" err="1" smtClean="0"/>
              <a:t>Statistik</a:t>
            </a:r>
            <a:endParaRPr lang="en-US" dirty="0"/>
          </a:p>
        </p:txBody>
      </p:sp>
      <p:sp>
        <p:nvSpPr>
          <p:cNvPr id="3" name="Subtitle 2"/>
          <p:cNvSpPr>
            <a:spLocks noGrp="1"/>
          </p:cNvSpPr>
          <p:nvPr>
            <p:ph type="subTitle" idx="1"/>
          </p:nvPr>
        </p:nvSpPr>
        <p:spPr/>
        <p:txBody>
          <a:bodyPr/>
          <a:lstStyle/>
          <a:p>
            <a:r>
              <a:rPr lang="en-US" dirty="0" err="1" smtClean="0"/>
              <a:t>Mulia</a:t>
            </a:r>
            <a:r>
              <a:rPr lang="en-US" dirty="0" smtClean="0"/>
              <a:t> </a:t>
            </a:r>
            <a:r>
              <a:rPr lang="en-US" dirty="0" err="1" smtClean="0"/>
              <a:t>Siregar</a:t>
            </a:r>
            <a:endParaRPr lang="en-US" dirty="0"/>
          </a:p>
        </p:txBody>
      </p:sp>
    </p:spTree>
    <p:extLst>
      <p:ext uri="{BB962C8B-B14F-4D97-AF65-F5344CB8AC3E}">
        <p14:creationId xmlns:p14="http://schemas.microsoft.com/office/powerpoint/2010/main" val="458949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Pengertian</a:t>
            </a:r>
            <a:endParaRPr lang="en-US" dirty="0"/>
          </a:p>
        </p:txBody>
      </p:sp>
      <p:sp>
        <p:nvSpPr>
          <p:cNvPr id="3" name="Content Placeholder 2"/>
          <p:cNvSpPr>
            <a:spLocks noGrp="1"/>
          </p:cNvSpPr>
          <p:nvPr>
            <p:ph idx="1"/>
          </p:nvPr>
        </p:nvSpPr>
        <p:spPr/>
        <p:txBody>
          <a:bodyPr/>
          <a:lstStyle/>
          <a:p>
            <a:r>
              <a:rPr lang="id-ID" dirty="0"/>
              <a:t>Statistik atau statistika adalah dua kata yang menurut penulis adalah sama, sungguhpun ahli lain memberi batasan yang sedikit berbeda. Dalam buku pedoman ini penulis menggunakan kata statistik (statistik) yang berasal dari kata </a:t>
            </a:r>
            <a:r>
              <a:rPr lang="id-ID" i="1" dirty="0" smtClean="0"/>
              <a:t>state </a:t>
            </a:r>
            <a:r>
              <a:rPr lang="id-ID" dirty="0"/>
              <a:t>yang artinya negara</a:t>
            </a:r>
            <a:r>
              <a:rPr lang="id-ID" dirty="0" smtClean="0"/>
              <a:t>.</a:t>
            </a:r>
            <a:endParaRPr lang="en-US" dirty="0" smtClean="0"/>
          </a:p>
          <a:p>
            <a:r>
              <a:rPr lang="id-ID" dirty="0"/>
              <a:t>Dalam pengertian terbatas, terminologi statistik digunakan untuk menyebutkan data itu sendiri, atau fakta berupa angka yang dihasilkan dari data, yang menggambarkan karakteristik suatu sampel. Dalam pengertian ini muncullah istilah-istilah seperti ; statistik kecelakaan lalu lintas, statistik perkawinan, statistik kelahiran, statistik pembangunan, statistik angka depresi, statistik penerima bantuan beasiswa, dan lain-lain.</a:t>
            </a:r>
            <a:endParaRPr lang="en-US" dirty="0"/>
          </a:p>
        </p:txBody>
      </p:sp>
    </p:spTree>
    <p:extLst>
      <p:ext uri="{BB962C8B-B14F-4D97-AF65-F5344CB8AC3E}">
        <p14:creationId xmlns:p14="http://schemas.microsoft.com/office/powerpoint/2010/main" val="7657407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114300" indent="0" eaLnBrk="0">
              <a:buNone/>
            </a:pPr>
            <a:r>
              <a:rPr lang="id-ID" dirty="0"/>
              <a:t>Statistik dikelompokkan dalam dua jenis yaitu :</a:t>
            </a:r>
            <a:endParaRPr lang="en-US" dirty="0"/>
          </a:p>
          <a:p>
            <a:pPr eaLnBrk="0"/>
            <a:r>
              <a:rPr lang="id-ID" b="1" i="1" dirty="0"/>
              <a:t>Statistik deskriptif</a:t>
            </a:r>
            <a:r>
              <a:rPr lang="id-ID" dirty="0"/>
              <a:t>adalah susunan angka yang memberikan gambaran tentang data yang disajikan dalam bentuk-bentuk tabel frekuansi, diagram (histogram, poligon, ogive, dan lain-lain), ukuran penempatan (median, , kuartil, desil, persentil), ukuran gejala pusat atau tendensi sentral ( mean, median, modus), dan ukuran variabilitas lainnya serta kurva normal.</a:t>
            </a:r>
            <a:endParaRPr lang="en-US" dirty="0"/>
          </a:p>
          <a:p>
            <a:r>
              <a:rPr lang="en-US" dirty="0"/>
              <a:t>		</a:t>
            </a:r>
            <a:r>
              <a:rPr lang="id-ID" dirty="0"/>
              <a:t>Sedangkan  </a:t>
            </a:r>
            <a:r>
              <a:rPr lang="id-ID" b="1" i="1" dirty="0"/>
              <a:t>Statistik Inferensial</a:t>
            </a:r>
            <a:r>
              <a:rPr lang="id-ID" dirty="0"/>
              <a:t> disebut juga statistik induktif adalah bagian dari statistik yang mempelajari tata cara  penarikan kesimpulan dari data yang telah dikumpulkan. </a:t>
            </a:r>
            <a:endParaRPr lang="en-US" dirty="0"/>
          </a:p>
        </p:txBody>
      </p:sp>
    </p:spTree>
    <p:extLst>
      <p:ext uri="{BB962C8B-B14F-4D97-AF65-F5344CB8AC3E}">
        <p14:creationId xmlns:p14="http://schemas.microsoft.com/office/powerpoint/2010/main" val="1350200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a:t>
            </a:r>
            <a:endParaRPr lang="en-US" dirty="0"/>
          </a:p>
        </p:txBody>
      </p:sp>
      <p:sp>
        <p:nvSpPr>
          <p:cNvPr id="3" name="Content Placeholder 2"/>
          <p:cNvSpPr>
            <a:spLocks noGrp="1"/>
          </p:cNvSpPr>
          <p:nvPr>
            <p:ph idx="1"/>
          </p:nvPr>
        </p:nvSpPr>
        <p:spPr/>
        <p:txBody>
          <a:bodyPr/>
          <a:lstStyle/>
          <a:p>
            <a:r>
              <a:rPr lang="id-ID" dirty="0"/>
              <a:t>Data adalah bentuk jamak dari datum, yang dapat diartikan sebagai informasi yang diterima yang bentuknya dapat berupa angka, kata-kata, atau dalam bentuk lisan dan tulisan lainnya. Ada beberapa cara yang dapat dilakukan dalam memperoleh data , diantaranya data yang diperoleh secara langsung (primer), dan data yang diperoleh secara tidak langsung (skunder).</a:t>
            </a:r>
            <a:endParaRPr lang="en-US" dirty="0"/>
          </a:p>
        </p:txBody>
      </p:sp>
    </p:spTree>
    <p:extLst>
      <p:ext uri="{BB962C8B-B14F-4D97-AF65-F5344CB8AC3E}">
        <p14:creationId xmlns:p14="http://schemas.microsoft.com/office/powerpoint/2010/main" val="1760547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id-ID" b="1" i="1" dirty="0"/>
              <a:t>Data primer</a:t>
            </a:r>
            <a:r>
              <a:rPr lang="id-ID" dirty="0"/>
              <a:t>, adalah data yang diperoleh secara langsung dari obyek yang diteliti, baik dari obyek individual (responden) maupun dari suatu instansi yang mengolah data untuk keperluan dirinya sendiri. Contoh data primer antara lain : hasil wawancara dengan responden, hasil perhitungan suara dari masyarakat yang melaksanakan pemilihan kepala desa atau </a:t>
            </a:r>
            <a:r>
              <a:rPr lang="id-ID" dirty="0" smtClean="0"/>
              <a:t>lainnya</a:t>
            </a:r>
            <a:endParaRPr lang="en-US" dirty="0" smtClean="0"/>
          </a:p>
          <a:p>
            <a:r>
              <a:rPr lang="id-ID" dirty="0"/>
              <a:t>Sedangkan </a:t>
            </a:r>
            <a:r>
              <a:rPr lang="id-ID" b="1" i="1" dirty="0"/>
              <a:t>data  sekunder</a:t>
            </a:r>
            <a:r>
              <a:rPr lang="id-ID" dirty="0"/>
              <a:t> adalah data yang diperoleh secara tidak langsung untuk mrndapatkan informasi (keterangan0 dari objek yang diteliti, biasanya data tersebut diperoleh dari tangan kedua baik dari obyek secara individual (responden) maupun suatu badan (instansi) yang dengan sengaja melakukan pengumpulan data dari instansi-instansi atau badan lainnya untuk keperluan penelitian dari pada pengguna. Badan yang biasa mengumpulkan data disebut  antara lain BPS (Badan Pusat Statistik).</a:t>
            </a:r>
            <a:endParaRPr lang="en-US" dirty="0"/>
          </a:p>
        </p:txBody>
      </p:sp>
    </p:spTree>
    <p:extLst>
      <p:ext uri="{BB962C8B-B14F-4D97-AF65-F5344CB8AC3E}">
        <p14:creationId xmlns:p14="http://schemas.microsoft.com/office/powerpoint/2010/main" val="3222232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id-ID" b="1" i="1" dirty="0"/>
              <a:t>Data tersier</a:t>
            </a:r>
            <a:r>
              <a:rPr lang="id-ID" dirty="0"/>
              <a:t> adalah data yang diperoleh secara tidak langsung dari obyek yang diteliti, biasanya data tersebut diperoleh dari pihak ketiga, baik dari obyek secara individual (responden) mapun dari suatu badan yang secara sengaja mengungkapkan fakta kepada pihak kedua untuk kemudian pihak kedua tersebut mengeksploitasi fakta dimaksud pada media massa atau media lainnya, untuk kemudian data (fakta)  tersebut digunakan kembali oleh sipeneliti sebagai acuan dalam penulisannya</a:t>
            </a:r>
            <a:r>
              <a:rPr lang="id-ID" dirty="0" smtClean="0"/>
              <a:t>.</a:t>
            </a:r>
            <a:r>
              <a:rPr lang="id-ID" b="1" i="1" dirty="0"/>
              <a:t> Data tersier</a:t>
            </a:r>
            <a:r>
              <a:rPr lang="id-ID" dirty="0"/>
              <a:t> adalah data yang diperoleh secara tidak langsung dari obyek yang diteliti, biasanya data tersebut diperoleh dari pihak ketiga, baik dari obyek secara individual (responden) mapun dari suatu badan yang secara sengaja mengungkapkan fakta kepada pihak kedua untuk kemudian pihak kedua tersebut mengeksploitasi fakta dimaksud pada media massa atau media lainnya, untuk kemudian data (fakta)  tersebut digunakan kembali oleh sipeneliti sebagai acuan dalam penulisannya.</a:t>
            </a:r>
            <a:endParaRPr lang="en-US" dirty="0"/>
          </a:p>
        </p:txBody>
      </p:sp>
    </p:spTree>
    <p:extLst>
      <p:ext uri="{BB962C8B-B14F-4D97-AF65-F5344CB8AC3E}">
        <p14:creationId xmlns:p14="http://schemas.microsoft.com/office/powerpoint/2010/main" val="3455079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782762"/>
          </a:xfrm>
        </p:spPr>
        <p:txBody>
          <a:bodyPr/>
          <a:lstStyle/>
          <a:p>
            <a:r>
              <a:rPr lang="id-ID" sz="2400" dirty="0"/>
              <a:t>Dilihat dari  tingkatan skala pengukuran,  terdapat empat jenis data yang sekaligus juga penamaannya sama dengan jenis skalanya yaitu :</a:t>
            </a:r>
            <a:endParaRPr lang="en-US" sz="2400" dirty="0"/>
          </a:p>
        </p:txBody>
      </p:sp>
      <p:sp>
        <p:nvSpPr>
          <p:cNvPr id="3" name="Content Placeholder 2"/>
          <p:cNvSpPr>
            <a:spLocks noGrp="1"/>
          </p:cNvSpPr>
          <p:nvPr>
            <p:ph idx="1"/>
          </p:nvPr>
        </p:nvSpPr>
        <p:spPr>
          <a:xfrm>
            <a:off x="457200" y="2514600"/>
            <a:ext cx="7620000" cy="3886200"/>
          </a:xfrm>
        </p:spPr>
        <p:txBody>
          <a:bodyPr>
            <a:normAutofit lnSpcReduction="10000"/>
          </a:bodyPr>
          <a:lstStyle/>
          <a:p>
            <a:r>
              <a:rPr lang="en-US" dirty="0" err="1" smtClean="0"/>
              <a:t>Skala</a:t>
            </a:r>
            <a:r>
              <a:rPr lang="en-US" dirty="0" smtClean="0"/>
              <a:t> Nominal</a:t>
            </a:r>
          </a:p>
          <a:p>
            <a:r>
              <a:rPr lang="en-US" dirty="0" err="1" smtClean="0"/>
              <a:t>Skala</a:t>
            </a:r>
            <a:r>
              <a:rPr lang="en-US" dirty="0" smtClean="0"/>
              <a:t> </a:t>
            </a:r>
            <a:r>
              <a:rPr lang="en-US" dirty="0" err="1" smtClean="0"/>
              <a:t>Kontiniu</a:t>
            </a:r>
            <a:r>
              <a:rPr lang="en-US" dirty="0" smtClean="0"/>
              <a:t>, </a:t>
            </a:r>
            <a:r>
              <a:rPr lang="en-US" dirty="0" err="1" smtClean="0"/>
              <a:t>terbagi</a:t>
            </a:r>
            <a:r>
              <a:rPr lang="en-US" dirty="0" smtClean="0"/>
              <a:t> :</a:t>
            </a:r>
          </a:p>
          <a:p>
            <a:r>
              <a:rPr lang="en-US" dirty="0" err="1" smtClean="0"/>
              <a:t>Skala</a:t>
            </a:r>
            <a:r>
              <a:rPr lang="en-US" dirty="0" smtClean="0"/>
              <a:t> ordinal</a:t>
            </a:r>
          </a:p>
          <a:p>
            <a:r>
              <a:rPr lang="en-US" dirty="0" err="1" smtClean="0"/>
              <a:t>Skala</a:t>
            </a:r>
            <a:r>
              <a:rPr lang="en-US" dirty="0" smtClean="0"/>
              <a:t> Interval</a:t>
            </a:r>
          </a:p>
          <a:p>
            <a:r>
              <a:rPr lang="en-US" dirty="0" err="1" smtClean="0"/>
              <a:t>Skala</a:t>
            </a:r>
            <a:r>
              <a:rPr lang="en-US" dirty="0" smtClean="0"/>
              <a:t> </a:t>
            </a:r>
            <a:r>
              <a:rPr lang="en-US" dirty="0" err="1" smtClean="0"/>
              <a:t>Rasio</a:t>
            </a:r>
            <a:endParaRPr lang="en-US" dirty="0" smtClean="0"/>
          </a:p>
          <a:p>
            <a:endParaRPr lang="en-US" dirty="0" smtClean="0"/>
          </a:p>
          <a:p>
            <a:endParaRPr lang="en-US" dirty="0"/>
          </a:p>
          <a:p>
            <a:endParaRPr lang="en-US" dirty="0" smtClean="0"/>
          </a:p>
          <a:p>
            <a:endParaRPr lang="en-US" dirty="0"/>
          </a:p>
          <a:p>
            <a:r>
              <a:rPr lang="en-US" dirty="0" err="1" smtClean="0"/>
              <a:t>Sumber</a:t>
            </a:r>
            <a:r>
              <a:rPr lang="en-US" dirty="0" smtClean="0"/>
              <a:t> </a:t>
            </a:r>
            <a:r>
              <a:rPr lang="en-US" dirty="0" err="1" smtClean="0"/>
              <a:t>bacaan</a:t>
            </a:r>
            <a:r>
              <a:rPr lang="en-US" dirty="0" smtClean="0"/>
              <a:t> : </a:t>
            </a:r>
            <a:r>
              <a:rPr lang="en-US" dirty="0" err="1" smtClean="0"/>
              <a:t>Statistik</a:t>
            </a:r>
            <a:r>
              <a:rPr lang="en-US" dirty="0" smtClean="0"/>
              <a:t>, </a:t>
            </a:r>
            <a:r>
              <a:rPr lang="en-US" dirty="0" err="1" smtClean="0"/>
              <a:t>Mulia</a:t>
            </a:r>
            <a:r>
              <a:rPr lang="en-US" dirty="0" smtClean="0"/>
              <a:t> </a:t>
            </a:r>
            <a:r>
              <a:rPr lang="en-US" smtClean="0"/>
              <a:t>Siregar</a:t>
            </a:r>
            <a:endParaRPr lang="en-US" dirty="0"/>
          </a:p>
        </p:txBody>
      </p:sp>
    </p:spTree>
    <p:extLst>
      <p:ext uri="{BB962C8B-B14F-4D97-AF65-F5344CB8AC3E}">
        <p14:creationId xmlns:p14="http://schemas.microsoft.com/office/powerpoint/2010/main" val="1663016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30</TotalTime>
  <Words>551</Words>
  <Application>Microsoft Office PowerPoint</Application>
  <PresentationFormat>On-screen Show (4:3)</PresentationFormat>
  <Paragraphs>24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Adjacency</vt:lpstr>
      <vt:lpstr>Pengertian &amp; Peranan Statistik</vt:lpstr>
      <vt:lpstr>Pengertian</vt:lpstr>
      <vt:lpstr>PowerPoint Presentation</vt:lpstr>
      <vt:lpstr>Data</vt:lpstr>
      <vt:lpstr>PowerPoint Presentation</vt:lpstr>
      <vt:lpstr>PowerPoint Presentation</vt:lpstr>
      <vt:lpstr>Dilihat dari  tingkatan skala pengukuran,  terdapat empat jenis data yang sekaligus juga penamaannya sama dengan jenis skalanya yaitu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Pengertian &amp; Peranan Statistik</dc:title>
  <dc:creator>USER</dc:creator>
  <cp:lastModifiedBy>USER</cp:lastModifiedBy>
  <cp:revision>4</cp:revision>
  <dcterms:created xsi:type="dcterms:W3CDTF">2020-07-23T04:24:43Z</dcterms:created>
  <dcterms:modified xsi:type="dcterms:W3CDTF">2020-07-23T05:10:27Z</dcterms:modified>
</cp:coreProperties>
</file>